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071" r:id="rId1"/>
  </p:sldMasterIdLst>
  <p:notesMasterIdLst>
    <p:notesMasterId r:id="rId8"/>
  </p:notesMasterIdLst>
  <p:sldIdLst>
    <p:sldId id="296" r:id="rId2"/>
    <p:sldId id="305" r:id="rId3"/>
    <p:sldId id="295" r:id="rId4"/>
    <p:sldId id="307" r:id="rId5"/>
    <p:sldId id="310" r:id="rId6"/>
    <p:sldId id="308" r:id="rId7"/>
  </p:sldIdLst>
  <p:sldSz cx="12192000" cy="6858000"/>
  <p:notesSz cx="9144000" cy="6858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6FEDE"/>
    <a:srgbClr val="E5FFF6"/>
    <a:srgbClr val="EBF2C0"/>
    <a:srgbClr val="CCFFCC"/>
    <a:srgbClr val="26E68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14" autoAdjust="0"/>
    <p:restoredTop sz="99420" autoAdjust="0"/>
  </p:normalViewPr>
  <p:slideViewPr>
    <p:cSldViewPr snapToGrid="0">
      <p:cViewPr varScale="1">
        <p:scale>
          <a:sx n="116" d="100"/>
          <a:sy n="116" d="100"/>
        </p:scale>
        <p:origin x="-714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8392C7C-684C-4773-A8CB-297ECDDCD7B1}" type="datetimeFigureOut">
              <a:rPr lang="ru-RU"/>
              <a:pPr>
                <a:defRPr/>
              </a:pPr>
              <a:t>05.06.2018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73D6486-9282-4A2C-ADB8-1C6EA22FF08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36D4348-4CC9-4083-AEDE-B72CFBE55651}" type="slidenum">
              <a:rPr lang="ru-RU" altLang="ru-RU" smtClean="0"/>
              <a:pPr/>
              <a:t>1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 </a:t>
            </a:r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11075A6-30CA-4BE5-B4AB-11BEF9DF52B6}" type="slidenum">
              <a:rPr lang="ru-RU" altLang="ru-RU" smtClean="0"/>
              <a:pPr/>
              <a:t>3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43B73-4DA4-4906-8E68-4A31F8EFE015}" type="datetime1">
              <a:rPr lang="en-US"/>
              <a:pPr>
                <a:defRPr/>
              </a:pPr>
              <a:t>6/5/2018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D9211-5BF6-4D9D-B929-515131E03E29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914F1-C05B-4867-BB00-C244C389E86C}" type="datetime1">
              <a:rPr lang="en-US"/>
              <a:pPr>
                <a:defRPr/>
              </a:pPr>
              <a:t>6/5/2018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90D96-61BB-426C-86E4-E95F4D695299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17949-A25A-4B22-BD3C-DC6A19BABD90}" type="datetime1">
              <a:rPr lang="en-US"/>
              <a:pPr>
                <a:defRPr/>
              </a:pPr>
              <a:t>6/5/2018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6D10A-B4C3-4A6F-B646-CD174A4710A7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12D44-25FC-48AE-9B88-90BF7074A5C7}" type="datetime1">
              <a:rPr lang="en-US"/>
              <a:pPr>
                <a:defRPr/>
              </a:pPr>
              <a:t>6/5/2018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E63D3-14FD-4CED-B21B-5C5585D3766B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D930E-6C03-4DB1-BDC9-C7CE6FB68F3F}" type="datetime1">
              <a:rPr lang="en-US"/>
              <a:pPr>
                <a:defRPr/>
              </a:pPr>
              <a:t>6/5/2018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99ABE-7E57-4A7F-B45B-DD7DB53CC0E2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C4CFE-6F7C-47CC-A5F1-36CF5BC3F75E}" type="datetime1">
              <a:rPr lang="en-US"/>
              <a:pPr>
                <a:defRPr/>
              </a:pPr>
              <a:t>6/5/2018</a:t>
            </a:fld>
            <a:endParaRPr lang="en-US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CF0CD-F299-4A44-8C04-13C51CEF35F7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0084B-D374-41B4-98C4-F61834F684F5}" type="datetime1">
              <a:rPr lang="en-US"/>
              <a:pPr>
                <a:defRPr/>
              </a:pPr>
              <a:t>6/5/2018</a:t>
            </a:fld>
            <a:endParaRPr lang="en-US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6D1A2-00C4-4ACB-9729-D31AB5ACAB1E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4AFF2-CD2E-4523-AC97-404E70F90D55}" type="datetime1">
              <a:rPr lang="en-US"/>
              <a:pPr>
                <a:defRPr/>
              </a:pPr>
              <a:t>6/5/2018</a:t>
            </a:fld>
            <a:endParaRPr lang="en-US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55E87-6CCA-4879-B3E0-A1904F1ADE70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7633C-5185-4192-8F27-9F597F575060}" type="datetime1">
              <a:rPr lang="en-US"/>
              <a:pPr>
                <a:defRPr/>
              </a:pPr>
              <a:t>6/5/2018</a:t>
            </a:fld>
            <a:endParaRPr lang="en-US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8BF3A-BF9B-4E88-B4EA-F1238479F605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45E25-548F-4018-B6E3-8F1A255BDAF9}" type="datetime1">
              <a:rPr lang="en-US"/>
              <a:pPr>
                <a:defRPr/>
              </a:pPr>
              <a:t>6/5/2018</a:t>
            </a:fld>
            <a:endParaRPr lang="en-US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DF832-9096-4A8A-8DC1-76DC43904E42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30888-2A86-456B-BE10-851A5AB164BC}" type="datetime1">
              <a:rPr lang="en-US"/>
              <a:pPr>
                <a:defRPr/>
              </a:pPr>
              <a:t>6/5/2018</a:t>
            </a:fld>
            <a:endParaRPr lang="en-US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3364E-A57F-4B3B-9E5B-ECBF9D5C1F45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01AAAF7-3712-4784-9E71-14A14EB2F270}" type="datetime1">
              <a:rPr lang="en-US"/>
              <a:pPr>
                <a:defRPr/>
              </a:pPr>
              <a:t>6/5/2018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4AD84FF8-F464-4501-A059-BF59F44EAF59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2" r:id="rId1"/>
    <p:sldLayoutId id="2147484073" r:id="rId2"/>
    <p:sldLayoutId id="2147484074" r:id="rId3"/>
    <p:sldLayoutId id="2147484075" r:id="rId4"/>
    <p:sldLayoutId id="2147484076" r:id="rId5"/>
    <p:sldLayoutId id="2147484077" r:id="rId6"/>
    <p:sldLayoutId id="2147484078" r:id="rId7"/>
    <p:sldLayoutId id="2147484079" r:id="rId8"/>
    <p:sldLayoutId id="2147484080" r:id="rId9"/>
    <p:sldLayoutId id="2147484081" r:id="rId10"/>
    <p:sldLayoutId id="214748408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304800" y="609599"/>
            <a:ext cx="11506200" cy="2532994"/>
          </a:xfrm>
          <a:solidFill>
            <a:schemeClr val="tx2">
              <a:lumMod val="60000"/>
              <a:lumOff val="40000"/>
            </a:schemeClr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8000" b="1" dirty="0" smtClean="0">
                <a:solidFill>
                  <a:schemeClr val="bg1"/>
                </a:solidFill>
              </a:rPr>
              <a:t>Алгоритм (памятка)</a:t>
            </a:r>
            <a:br>
              <a:rPr lang="ru-RU" sz="8000" b="1" dirty="0" smtClean="0">
                <a:solidFill>
                  <a:schemeClr val="bg1"/>
                </a:solidFill>
              </a:rPr>
            </a:br>
            <a:r>
              <a:rPr lang="ru-RU" sz="2200" b="1" dirty="0" smtClean="0">
                <a:solidFill>
                  <a:schemeClr val="bg1"/>
                </a:solidFill>
              </a:rPr>
              <a:t>по предоставлению земельных участков гражданам, имеющим трех и более детей, </a:t>
            </a:r>
            <a:br>
              <a:rPr lang="ru-RU" sz="2200" b="1" dirty="0" smtClean="0">
                <a:solidFill>
                  <a:schemeClr val="bg1"/>
                </a:solidFill>
              </a:rPr>
            </a:br>
            <a:r>
              <a:rPr lang="ru-RU" sz="2200" b="1" dirty="0" smtClean="0">
                <a:solidFill>
                  <a:schemeClr val="bg1"/>
                </a:solidFill>
              </a:rPr>
              <a:t>в собственность бесплатно в целях реализации закона области от 08.04.2015  №3627-ОЗ </a:t>
            </a:r>
            <a:br>
              <a:rPr lang="ru-RU" sz="2200" b="1" dirty="0" smtClean="0">
                <a:solidFill>
                  <a:schemeClr val="bg1"/>
                </a:solidFill>
              </a:rPr>
            </a:br>
            <a:r>
              <a:rPr lang="ru-RU" sz="2200" b="1" dirty="0" smtClean="0">
                <a:solidFill>
                  <a:schemeClr val="bg1"/>
                </a:solidFill>
              </a:rPr>
              <a:t>(в редакции закона области от 28.12.2017 № 4271-ОЗ)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04527" y="3089878"/>
            <a:ext cx="11477625" cy="255428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anchor="ctr">
            <a:normAutofit fontScale="97500"/>
          </a:bodyPr>
          <a:lstStyle/>
          <a:p>
            <a:pPr algn="ctr" defTabSz="914400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«О бесплатном предоставлении в собственность отдельным категориям граждан земельных участков, находящихся в государственной или муниципальной собственности, на территории Вологодской области»</a:t>
            </a:r>
            <a:r>
              <a:rPr lang="ru-RU" sz="3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3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endParaRPr lang="ru-RU" sz="3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63D3-14FD-4CED-B21B-5C5585D3766B}" type="slidenum">
              <a:rPr lang="en-US" altLang="ru-RU" smtClean="0"/>
              <a:pPr>
                <a:defRPr/>
              </a:pPr>
              <a:t>2</a:t>
            </a:fld>
            <a:endParaRPr lang="en-US" alt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578069" y="453314"/>
            <a:ext cx="10972800" cy="1143000"/>
          </a:xfrm>
          <a:solidFill>
            <a:srgbClr val="0070C0"/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</a:rPr>
              <a:t>Порядок постановки граждан, имеющих трех и более детей, на учет </a:t>
            </a:r>
            <a:br>
              <a:rPr lang="ru-RU" sz="2400" b="1" dirty="0" smtClean="0">
                <a:solidFill>
                  <a:schemeClr val="bg1"/>
                </a:solidFill>
              </a:rPr>
            </a:br>
            <a:r>
              <a:rPr lang="ru-RU" sz="2400" b="1" dirty="0" smtClean="0">
                <a:solidFill>
                  <a:schemeClr val="bg1"/>
                </a:solidFill>
              </a:rPr>
              <a:t>в качестве лиц, имеющих право на предоставление земельных участков </a:t>
            </a:r>
            <a:br>
              <a:rPr lang="ru-RU" sz="2400" b="1" dirty="0" smtClean="0">
                <a:solidFill>
                  <a:schemeClr val="bg1"/>
                </a:solidFill>
              </a:rPr>
            </a:br>
            <a:r>
              <a:rPr lang="ru-RU" sz="2400" b="1" dirty="0" smtClean="0">
                <a:solidFill>
                  <a:schemeClr val="bg1"/>
                </a:solidFill>
              </a:rPr>
              <a:t>в собственность бесплатно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0189" y="1702675"/>
            <a:ext cx="11750072" cy="5360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 smtClean="0"/>
              <a:t>1. Подача заявления о постановке на учет</a:t>
            </a:r>
            <a:endParaRPr lang="ru-RU" sz="28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26124" y="2391596"/>
            <a:ext cx="11929241" cy="431400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0414" y="2543503"/>
            <a:ext cx="11771586" cy="3982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1600" b="1" dirty="0" smtClean="0">
                <a:solidFill>
                  <a:schemeClr val="bg1"/>
                </a:solidFill>
                <a:latin typeface="Calibri"/>
              </a:rPr>
              <a:t>граждане, проживающие в городе Вологде и городе Череповце, </a:t>
            </a:r>
            <a:r>
              <a:rPr lang="ru-RU" sz="1600" dirty="0" smtClean="0">
                <a:solidFill>
                  <a:schemeClr val="bg1"/>
                </a:solidFill>
                <a:latin typeface="Calibri"/>
              </a:rPr>
              <a:t>для постановки на учет в целях получения земельного участка </a:t>
            </a:r>
            <a:r>
              <a:rPr lang="ru-RU" sz="1600" b="1" dirty="0" smtClean="0">
                <a:solidFill>
                  <a:schemeClr val="bg1"/>
                </a:solidFill>
                <a:latin typeface="Calibri"/>
              </a:rPr>
              <a:t>для индивидуального жилищного строительства </a:t>
            </a:r>
            <a:r>
              <a:rPr lang="ru-RU" sz="1600" dirty="0" smtClean="0">
                <a:solidFill>
                  <a:schemeClr val="bg1"/>
                </a:solidFill>
                <a:latin typeface="Calibri"/>
              </a:rPr>
              <a:t>обращаются с заявлением по выбору:</a:t>
            </a:r>
          </a:p>
          <a:p>
            <a:pPr marL="342900" lvl="0" indent="-342900" defTabSz="914400">
              <a:spcBef>
                <a:spcPct val="20000"/>
              </a:spcBef>
              <a:buFont typeface="Arial" charset="0"/>
              <a:buAutoNum type="arabicParenR"/>
            </a:pPr>
            <a:r>
              <a:rPr lang="ru-RU" sz="1600" dirty="0" smtClean="0">
                <a:solidFill>
                  <a:schemeClr val="bg1"/>
                </a:solidFill>
                <a:latin typeface="Calibri"/>
              </a:rPr>
              <a:t>в орган местного самоуправления городского округа по месту жительства;</a:t>
            </a:r>
          </a:p>
          <a:p>
            <a:pPr marL="342900" lvl="0" indent="-342900" defTabSz="914400">
              <a:spcBef>
                <a:spcPct val="20000"/>
              </a:spcBef>
              <a:buFont typeface="Arial" charset="0"/>
              <a:buAutoNum type="arabicParenR"/>
            </a:pPr>
            <a:r>
              <a:rPr lang="ru-RU" sz="1600" dirty="0" smtClean="0">
                <a:solidFill>
                  <a:schemeClr val="bg1"/>
                </a:solidFill>
                <a:latin typeface="Calibri"/>
              </a:rPr>
              <a:t>в орган местного самоуправления муниципального района области, граничащего с городским округом по месту жительства;</a:t>
            </a:r>
          </a:p>
          <a:p>
            <a:pPr marL="342900" lvl="0" indent="-342900" defTabSz="914400">
              <a:spcBef>
                <a:spcPct val="20000"/>
              </a:spcBef>
              <a:buFont typeface="Arial" charset="0"/>
              <a:buAutoNum type="arabicParenR"/>
            </a:pPr>
            <a:r>
              <a:rPr lang="ru-RU" sz="1600" dirty="0" smtClean="0">
                <a:solidFill>
                  <a:schemeClr val="bg1"/>
                </a:solidFill>
                <a:latin typeface="Calibri"/>
              </a:rPr>
              <a:t>в орган местного самоуправления поселения, входящего в состав муниципального района области, граничащего с городским округом по месту жительства;</a:t>
            </a:r>
          </a:p>
          <a:p>
            <a:pPr marL="342900" lvl="0" indent="-342900" defTabSz="914400">
              <a:spcBef>
                <a:spcPct val="20000"/>
              </a:spcBef>
              <a:buFont typeface="Arial" charset="0"/>
              <a:buAutoNum type="arabicParenR"/>
            </a:pPr>
            <a:r>
              <a:rPr lang="ru-RU" sz="1600" dirty="0" smtClean="0">
                <a:solidFill>
                  <a:schemeClr val="bg1"/>
                </a:solidFill>
                <a:latin typeface="Calibri"/>
              </a:rPr>
              <a:t>в Департамент имущественных отношений Вологодской области</a:t>
            </a:r>
          </a:p>
          <a:p>
            <a:pPr marL="342900" lvl="0" indent="-342900" defTabSz="914400">
              <a:spcBef>
                <a:spcPct val="20000"/>
              </a:spcBef>
              <a:buFont typeface="Arial" charset="0"/>
              <a:buAutoNum type="arabicParenR"/>
            </a:pPr>
            <a:endParaRPr lang="ru-RU" sz="1600" dirty="0" smtClean="0">
              <a:solidFill>
                <a:schemeClr val="bg1"/>
              </a:solidFill>
              <a:latin typeface="Calibri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1600" b="1" dirty="0" smtClean="0">
                <a:solidFill>
                  <a:schemeClr val="bg1"/>
                </a:solidFill>
                <a:latin typeface="Calibri"/>
              </a:rPr>
              <a:t>граждане, проживающие в поселениях муниципальных районов области,</a:t>
            </a:r>
            <a:r>
              <a:rPr lang="ru-RU" sz="1600" dirty="0" smtClean="0">
                <a:solidFill>
                  <a:schemeClr val="bg1"/>
                </a:solidFill>
                <a:latin typeface="Calibri"/>
              </a:rPr>
              <a:t> для постановки на учет в целях получения земельного участка </a:t>
            </a:r>
            <a:r>
              <a:rPr lang="ru-RU" sz="1600" b="1" dirty="0" smtClean="0">
                <a:solidFill>
                  <a:schemeClr val="bg1"/>
                </a:solidFill>
                <a:latin typeface="Calibri"/>
              </a:rPr>
              <a:t>для индивидуального жилищного строительства </a:t>
            </a:r>
            <a:r>
              <a:rPr lang="ru-RU" sz="1600" dirty="0" smtClean="0">
                <a:solidFill>
                  <a:schemeClr val="bg1"/>
                </a:solidFill>
                <a:latin typeface="Calibri"/>
              </a:rPr>
              <a:t>обращаются с заявлением по выбору:</a:t>
            </a:r>
          </a:p>
          <a:p>
            <a:pPr marL="342900" lvl="0" indent="-342900" defTabSz="914400">
              <a:spcBef>
                <a:spcPct val="20000"/>
              </a:spcBef>
              <a:buFont typeface="Arial" charset="0"/>
              <a:buAutoNum type="arabicParenR"/>
            </a:pPr>
            <a:r>
              <a:rPr lang="ru-RU" sz="1600" dirty="0" smtClean="0">
                <a:solidFill>
                  <a:schemeClr val="bg1"/>
                </a:solidFill>
                <a:latin typeface="Calibri"/>
              </a:rPr>
              <a:t>в орган местного самоуправления поселения по месту жительства;</a:t>
            </a:r>
          </a:p>
          <a:p>
            <a:pPr marL="342900" lvl="0" indent="-342900" defTabSz="914400">
              <a:spcBef>
                <a:spcPct val="20000"/>
              </a:spcBef>
              <a:buFont typeface="Arial" charset="0"/>
              <a:buAutoNum type="arabicParenR"/>
            </a:pPr>
            <a:r>
              <a:rPr lang="ru-RU" sz="1600" dirty="0" smtClean="0">
                <a:solidFill>
                  <a:schemeClr val="bg1"/>
                </a:solidFill>
                <a:latin typeface="Calibri"/>
              </a:rPr>
              <a:t>в орган местного самоуправления муниципального района, в состав которого входит поселение, являющееся местом жительства;</a:t>
            </a:r>
          </a:p>
          <a:p>
            <a:pPr marL="342900" lvl="0" indent="-342900" defTabSz="914400">
              <a:spcBef>
                <a:spcPct val="20000"/>
              </a:spcBef>
              <a:buFont typeface="Arial" charset="0"/>
              <a:buAutoNum type="arabicParenR"/>
            </a:pPr>
            <a:r>
              <a:rPr lang="ru-RU" sz="1600" dirty="0" smtClean="0">
                <a:solidFill>
                  <a:schemeClr val="bg1"/>
                </a:solidFill>
                <a:latin typeface="Calibri"/>
              </a:rPr>
              <a:t>в Департамент имущественных отношений Вологодской области</a:t>
            </a:r>
            <a:endParaRPr lang="ru-RU" sz="1600" dirty="0">
              <a:solidFill>
                <a:schemeClr val="bg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241738" y="247486"/>
            <a:ext cx="11624442" cy="198070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2455" y="241738"/>
            <a:ext cx="11130455" cy="196977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sz="1600" b="1" dirty="0" smtClean="0">
                <a:solidFill>
                  <a:schemeClr val="bg1"/>
                </a:solidFill>
                <a:latin typeface="+mn-lt"/>
              </a:rPr>
              <a:t>для получения земельного участка для ведения личного подсобного хозяйства или дачного хозяйства*</a:t>
            </a:r>
            <a:r>
              <a:rPr lang="ru-RU" sz="1600" dirty="0" smtClean="0">
                <a:solidFill>
                  <a:schemeClr val="bg1"/>
                </a:solidFill>
                <a:latin typeface="+mn-lt"/>
              </a:rPr>
              <a:t> (независимо от места жительства) обращаются с заявлением по выбору:</a:t>
            </a:r>
          </a:p>
          <a:p>
            <a:pPr marL="342900" indent="-342900">
              <a:buAutoNum type="arabicParenR"/>
            </a:pPr>
            <a:r>
              <a:rPr lang="ru-RU" sz="1600" dirty="0" smtClean="0">
                <a:solidFill>
                  <a:schemeClr val="bg1"/>
                </a:solidFill>
                <a:latin typeface="+mn-lt"/>
              </a:rPr>
              <a:t>в орган местного самоуправления любого поселения любого муниципального района области;</a:t>
            </a:r>
          </a:p>
          <a:p>
            <a:pPr marL="342900" indent="-342900">
              <a:buAutoNum type="arabicParenR"/>
            </a:pPr>
            <a:r>
              <a:rPr lang="ru-RU" sz="1600" dirty="0" smtClean="0">
                <a:solidFill>
                  <a:schemeClr val="bg1"/>
                </a:solidFill>
                <a:latin typeface="+mn-lt"/>
              </a:rPr>
              <a:t>в орган местного самоуправления любого муниципального района области</a:t>
            </a:r>
          </a:p>
          <a:p>
            <a:pPr marL="342900" indent="-342900">
              <a:buAutoNum type="arabicParenR"/>
            </a:pPr>
            <a:endParaRPr lang="ru-RU" sz="1600" dirty="0" smtClean="0">
              <a:solidFill>
                <a:schemeClr val="bg1"/>
              </a:solidFill>
              <a:latin typeface="+mn-lt"/>
            </a:endParaRPr>
          </a:p>
          <a:p>
            <a:pPr marL="342900" indent="-342900" algn="ctr"/>
            <a:r>
              <a:rPr lang="ru-RU" sz="2000" b="1" dirty="0" smtClean="0">
                <a:solidFill>
                  <a:schemeClr val="bg1"/>
                </a:solidFill>
                <a:latin typeface="+mn-lt"/>
              </a:rPr>
              <a:t>* С 1 июля 2018 года граждане вправе обратиться одновременно в несколько </a:t>
            </a:r>
          </a:p>
          <a:p>
            <a:pPr marL="342900" indent="-342900" algn="ctr"/>
            <a:r>
              <a:rPr lang="ru-RU" sz="2000" b="1" dirty="0" smtClean="0">
                <a:solidFill>
                  <a:schemeClr val="bg1"/>
                </a:solidFill>
                <a:latin typeface="+mn-lt"/>
              </a:rPr>
              <a:t>уполномоченных органов </a:t>
            </a:r>
            <a:endParaRPr lang="ru-RU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15804" y="2596055"/>
            <a:ext cx="11750072" cy="17342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 smtClean="0"/>
              <a:t> </a:t>
            </a:r>
            <a:r>
              <a:rPr lang="ru-RU" sz="2400" dirty="0" smtClean="0"/>
              <a:t>2.  Рассмотрение уполномоченным органом заявления и представленных документов. Принятие решения о постановке на учет либо об отказе в постановке на учет  - 20 рабочих дней с даты подачи заявления о постановке на учет.</a:t>
            </a:r>
            <a:endParaRPr lang="ru-RU" sz="2400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5602014" y="2217682"/>
            <a:ext cx="651641" cy="3783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5586249" y="4346027"/>
            <a:ext cx="651641" cy="3783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57996" y="4708634"/>
            <a:ext cx="11750072" cy="16921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 smtClean="0"/>
              <a:t> 3.  Уведомление заявителя о принятом решении (вручение распоряжения о постановке на учет либо об отказе в постановке на учет лично либо направление распоряжения заказным письмом с уведомлением о вручении) – 7 рабочих дней с даты принятия соответствующего решения.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67558" y="222086"/>
            <a:ext cx="10972800" cy="955073"/>
          </a:xfrm>
          <a:solidFill>
            <a:srgbClr val="0070C0"/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</a:rPr>
              <a:t>Порядок предоставления земельных участков гражданам, имеющим трех и более детей, в собственность бесплатно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1738" y="1481250"/>
            <a:ext cx="3815255" cy="6838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b="1" dirty="0" smtClean="0"/>
          </a:p>
          <a:p>
            <a:pPr algn="ctr">
              <a:defRPr/>
            </a:pPr>
            <a:r>
              <a:rPr lang="ru-RU" sz="1600" b="1" dirty="0" smtClean="0"/>
              <a:t>Вариант </a:t>
            </a:r>
            <a:r>
              <a:rPr lang="en-US" sz="1600" b="1" dirty="0" smtClean="0"/>
              <a:t>I</a:t>
            </a:r>
            <a:r>
              <a:rPr lang="ru-RU" sz="1600" b="1" dirty="0" smtClean="0"/>
              <a:t>. Предоставление земельного участка уполномоченным органом</a:t>
            </a:r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36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41028" y="1442476"/>
            <a:ext cx="3258206" cy="8467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/>
              <a:t>Вариант </a:t>
            </a:r>
            <a:r>
              <a:rPr lang="en-US" sz="1600" b="1" dirty="0" smtClean="0"/>
              <a:t>II</a:t>
            </a:r>
            <a:r>
              <a:rPr lang="ru-RU" sz="1600" b="1" dirty="0" smtClean="0"/>
              <a:t>. Самостоятельное формирование земельного участка заявителем*</a:t>
            </a:r>
            <a:endParaRPr lang="ru-RU" sz="1600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734097" y="1255276"/>
            <a:ext cx="3331777" cy="16245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/>
              <a:t>Вариант </a:t>
            </a:r>
            <a:r>
              <a:rPr lang="en-US" sz="1600" b="1" dirty="0" smtClean="0"/>
              <a:t>III</a:t>
            </a:r>
            <a:r>
              <a:rPr lang="ru-RU" sz="1600" b="1" dirty="0" smtClean="0"/>
              <a:t>. Предоставление земельного участка, ранее предоставленного на ином праве (безвозмездное пользование, аренда), в собственность бесплатно</a:t>
            </a:r>
            <a:endParaRPr lang="ru-RU" sz="1600" b="1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1502980" y="2186151"/>
            <a:ext cx="651641" cy="3783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5914342" y="2301766"/>
            <a:ext cx="651641" cy="3647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10142482" y="2890345"/>
            <a:ext cx="651641" cy="3783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67862" y="2527028"/>
            <a:ext cx="3016469" cy="144588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r>
              <a:rPr lang="ru-RU" sz="1600" b="1" dirty="0" smtClean="0"/>
              <a:t> 1. Формирование земельных участков уполномоченным органом. </a:t>
            </a:r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3600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1508234" y="3988676"/>
            <a:ext cx="651641" cy="3783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46993" y="4382104"/>
            <a:ext cx="3242441" cy="144588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r>
              <a:rPr lang="ru-RU" sz="1600" b="1" dirty="0" smtClean="0"/>
              <a:t> 2. Включение сформированных земельных участков в перечни – 15 рабочих дней с даты завершения кадастрового учета</a:t>
            </a:r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3600" dirty="0"/>
          </a:p>
        </p:txBody>
      </p:sp>
      <p:sp>
        <p:nvSpPr>
          <p:cNvPr id="16" name="Стрелка вниз 15"/>
          <p:cNvSpPr/>
          <p:nvPr/>
        </p:nvSpPr>
        <p:spPr>
          <a:xfrm>
            <a:off x="1481957" y="5854262"/>
            <a:ext cx="651641" cy="3783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5967602" y="5813358"/>
            <a:ext cx="651641" cy="3783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8912771" y="3282216"/>
            <a:ext cx="3121573" cy="279276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r>
              <a:rPr lang="ru-RU" sz="1600" b="1" dirty="0" smtClean="0"/>
              <a:t> 1. Подача в уполномоченный орган по месту постановки на учет заявления о предоставлении земельного участка в собственность бесплатно и одновременно о расторжении договора аренды, договора безвозмездного пользования земельным участком</a:t>
            </a:r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3600" dirty="0"/>
          </a:p>
        </p:txBody>
      </p:sp>
      <p:sp>
        <p:nvSpPr>
          <p:cNvPr id="24" name="Стрелка вниз 23"/>
          <p:cNvSpPr/>
          <p:nvPr/>
        </p:nvSpPr>
        <p:spPr>
          <a:xfrm>
            <a:off x="10300137" y="6090745"/>
            <a:ext cx="651641" cy="3783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273269" y="6327228"/>
            <a:ext cx="10594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* указанное право возникает у граждан с 01.07.2018 г.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720663" y="2674883"/>
            <a:ext cx="5055477" cy="311631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r>
              <a:rPr lang="ru-RU" sz="1600" b="1" dirty="0" smtClean="0"/>
              <a:t>Информацию о земельных участках, свободных от прав третьих лиц, граждане могут получить на официальном сайте Департамента имущественных отношений Вологодской области в разделе «Единый информационный ресурс о земельных участках, находящихся в государственной или муниципальной собственности и свободных от прав третьих лиц», </a:t>
            </a:r>
          </a:p>
          <a:p>
            <a:pPr algn="ctr">
              <a:defRPr/>
            </a:pPr>
            <a:r>
              <a:rPr lang="ru-RU" sz="1600" b="1" dirty="0" smtClean="0"/>
              <a:t>а также в органах местного самоуправления</a:t>
            </a:r>
            <a:r>
              <a:rPr lang="en-US" sz="1600" b="1" dirty="0" smtClean="0"/>
              <a:t> </a:t>
            </a:r>
            <a:r>
              <a:rPr lang="ru-RU" sz="1600" b="1" dirty="0" smtClean="0"/>
              <a:t>по месту нахождения земельного участка, на официальном портале </a:t>
            </a:r>
            <a:r>
              <a:rPr lang="ru-RU" sz="1600" b="1" dirty="0" err="1" smtClean="0"/>
              <a:t>Росреестра</a:t>
            </a:r>
            <a:r>
              <a:rPr lang="ru-RU" sz="1600" b="1" dirty="0" smtClean="0"/>
              <a:t> (публичная карта, </a:t>
            </a:r>
            <a:r>
              <a:rPr lang="ru-RU" sz="1600" b="1" dirty="0" err="1" smtClean="0"/>
              <a:t>онлайн-запросы</a:t>
            </a:r>
            <a:r>
              <a:rPr lang="ru-RU" sz="1600" b="1" dirty="0" smtClean="0"/>
              <a:t>)</a:t>
            </a:r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4887312" y="2206887"/>
            <a:ext cx="4309239" cy="203446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r>
              <a:rPr lang="ru-RU" sz="1600" b="1" dirty="0" smtClean="0"/>
              <a:t> 2. Подача в уполномоченный орган по месту постановки на учет заявления </a:t>
            </a:r>
          </a:p>
          <a:p>
            <a:pPr algn="ctr">
              <a:defRPr/>
            </a:pPr>
            <a:r>
              <a:rPr lang="ru-RU" sz="1600" b="1" dirty="0" smtClean="0"/>
              <a:t>о предварительном согласовании предоставления земельного участка </a:t>
            </a:r>
          </a:p>
          <a:p>
            <a:pPr algn="ctr">
              <a:defRPr/>
            </a:pPr>
            <a:r>
              <a:rPr lang="ru-RU" sz="1600" b="1" dirty="0" smtClean="0"/>
              <a:t>с приложением документов, указанных </a:t>
            </a:r>
          </a:p>
          <a:p>
            <a:pPr algn="ctr">
              <a:defRPr/>
            </a:pPr>
            <a:r>
              <a:rPr lang="ru-RU" sz="1600" b="1" dirty="0" smtClean="0"/>
              <a:t>в статье 39.15 Земельного кодекса Российской Федерации</a:t>
            </a:r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36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44426" y="622951"/>
            <a:ext cx="4504677" cy="120272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r>
              <a:rPr lang="ru-RU" sz="1600" b="1" dirty="0" smtClean="0"/>
              <a:t> 1. Подготовка заявителем схемы расположения земельного участка на кадастровом плане территории</a:t>
            </a:r>
            <a:r>
              <a:rPr lang="en-US" sz="1600" b="1" dirty="0" smtClean="0"/>
              <a:t> (</a:t>
            </a:r>
            <a:r>
              <a:rPr lang="ru-RU" sz="1600" b="1" dirty="0" smtClean="0"/>
              <a:t>при отсутствии утвержденного проекта межевания)</a:t>
            </a:r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36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8524" y="640422"/>
            <a:ext cx="3794234" cy="144588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r>
              <a:rPr lang="ru-RU" sz="1600" b="1" dirty="0" smtClean="0"/>
              <a:t> 3. Информирование граждан о возможности получить земельные участки в собственность бесплатно – 10 рабочих дней после утверждения перечня земельных участков</a:t>
            </a:r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36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94290" y="2484987"/>
            <a:ext cx="3794234" cy="123567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r>
              <a:rPr lang="ru-RU" sz="1600" b="1" dirty="0" smtClean="0"/>
              <a:t> 4. Уведомление заявителем уполномоченного органа о принятом решении – 10 рабочих дней с даты получения уведомления</a:t>
            </a:r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3600" dirty="0"/>
          </a:p>
        </p:txBody>
      </p:sp>
      <p:sp>
        <p:nvSpPr>
          <p:cNvPr id="9" name="Стрелка вниз 8"/>
          <p:cNvSpPr/>
          <p:nvPr/>
        </p:nvSpPr>
        <p:spPr>
          <a:xfrm>
            <a:off x="1813034" y="2096815"/>
            <a:ext cx="651641" cy="3783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83931" y="4098325"/>
            <a:ext cx="1876097" cy="190308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r>
              <a:rPr lang="ru-RU" sz="1600" b="1" dirty="0" smtClean="0"/>
              <a:t>5. Заявление о предоставлении земельного участка в собственность бесплатно</a:t>
            </a:r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36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385849" y="4156133"/>
            <a:ext cx="1876097" cy="190833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r>
              <a:rPr lang="ru-RU" sz="1600" b="1" dirty="0" smtClean="0"/>
              <a:t>5. Отказ в получении земельного участка в собственность бесплатно</a:t>
            </a:r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3600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882868" y="3741684"/>
            <a:ext cx="651641" cy="3783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2911365" y="3741684"/>
            <a:ext cx="651641" cy="3783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6758152" y="1849822"/>
            <a:ext cx="651641" cy="3993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755932" y="4593022"/>
            <a:ext cx="2527737" cy="212834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r>
              <a:rPr lang="ru-RU" sz="1600" b="1" dirty="0" smtClean="0"/>
              <a:t>3. Отказ в </a:t>
            </a:r>
            <a:r>
              <a:rPr lang="ru-RU" sz="1400" b="1" dirty="0" smtClean="0"/>
              <a:t>предварительном согласовании предоставления земельного участка по основаниям, предусмотренным частью 8 статьи 39.15 Земельного кодекса Российской Федерации</a:t>
            </a:r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3600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682495" y="4708634"/>
            <a:ext cx="2218251" cy="155553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r>
              <a:rPr lang="ru-RU" sz="1600" b="1" dirty="0" smtClean="0"/>
              <a:t>3. Предварительное согласование предоставления земельного участка</a:t>
            </a:r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3600" dirty="0"/>
          </a:p>
        </p:txBody>
      </p:sp>
      <p:sp>
        <p:nvSpPr>
          <p:cNvPr id="17" name="Стрелка вниз 16"/>
          <p:cNvSpPr/>
          <p:nvPr/>
        </p:nvSpPr>
        <p:spPr>
          <a:xfrm>
            <a:off x="5785945" y="4214649"/>
            <a:ext cx="651641" cy="4099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8381999" y="4251436"/>
            <a:ext cx="651641" cy="4992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1839310" y="241739"/>
            <a:ext cx="651641" cy="3783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6758151" y="220719"/>
            <a:ext cx="651641" cy="3783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10279116" y="273269"/>
            <a:ext cx="651641" cy="58227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Соединительная линия уступом 21"/>
          <p:cNvCxnSpPr/>
          <p:nvPr/>
        </p:nvCxnSpPr>
        <p:spPr>
          <a:xfrm flipH="1" flipV="1">
            <a:off x="4041227" y="1542040"/>
            <a:ext cx="220718" cy="3528848"/>
          </a:xfrm>
          <a:prstGeom prst="bentConnector3">
            <a:avLst>
              <a:gd name="adj1" fmla="val -103571"/>
            </a:avLst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Стрелка вниз 26"/>
          <p:cNvSpPr/>
          <p:nvPr/>
        </p:nvSpPr>
        <p:spPr>
          <a:xfrm>
            <a:off x="856592" y="6059215"/>
            <a:ext cx="651641" cy="3783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7961585" y="6290442"/>
            <a:ext cx="651641" cy="3783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2081048" y="4519449"/>
            <a:ext cx="30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либо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246882" y="4913587"/>
            <a:ext cx="30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либо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63D3-14FD-4CED-B21B-5C5585D3766B}" type="slidenum">
              <a:rPr lang="en-US" altLang="ru-RU" smtClean="0"/>
              <a:pPr>
                <a:defRPr/>
              </a:pPr>
              <a:t>6</a:t>
            </a:fld>
            <a:endParaRPr lang="en-US" alt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1681654" y="315310"/>
            <a:ext cx="651641" cy="32266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5775434" y="488730"/>
            <a:ext cx="651641" cy="3783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099034" y="887415"/>
            <a:ext cx="4025459" cy="74168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r>
              <a:rPr lang="ru-RU" sz="1600" b="1" dirty="0" smtClean="0"/>
              <a:t> 4. Выполнение кадастровых работ и кадастрового учета заявителем</a:t>
            </a:r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3600" dirty="0"/>
          </a:p>
        </p:txBody>
      </p:sp>
      <p:sp>
        <p:nvSpPr>
          <p:cNvPr id="23" name="Стрелка вниз 22"/>
          <p:cNvSpPr/>
          <p:nvPr/>
        </p:nvSpPr>
        <p:spPr>
          <a:xfrm>
            <a:off x="5754412" y="1644869"/>
            <a:ext cx="651641" cy="3941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647090" y="2059318"/>
            <a:ext cx="5034454" cy="109378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r>
              <a:rPr lang="ru-RU" sz="1600" b="1" dirty="0" smtClean="0"/>
              <a:t>5. Обращение заявителя в уполномоченный орган, в котором гражданин состоит на учете, с заявлением о предоставлении сформированного земельного участка в собственность бесплатно</a:t>
            </a:r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3600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04801" y="3567554"/>
            <a:ext cx="11477296" cy="82577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r>
              <a:rPr lang="ru-RU" sz="1600" b="1" dirty="0" smtClean="0"/>
              <a:t>6. Принятие уполномоченным органом решения о предоставлении земельного участка либо об отказе в предоставлении земельного участка в собственность бесплатно</a:t>
            </a:r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3600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10052" y="4792007"/>
            <a:ext cx="11451021" cy="88357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r>
              <a:rPr lang="ru-RU" sz="1600" b="1" dirty="0" smtClean="0"/>
              <a:t>7. Уведомление заявителя о принятом решении (</a:t>
            </a:r>
            <a:r>
              <a:rPr lang="ru-RU" sz="1600" dirty="0" smtClean="0"/>
              <a:t>вручение распоряжения о предоставлении земельного участка либо об отказе в предоставлении земельного участка лично либо направление распоряжения заказным письмом с уведомлением о вручении) – </a:t>
            </a:r>
            <a:r>
              <a:rPr lang="ru-RU" sz="1600" b="1" dirty="0" smtClean="0"/>
              <a:t>7 рабочих дней с даты принятия соответствующего решения.</a:t>
            </a:r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3600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52096" y="6063761"/>
            <a:ext cx="11430000" cy="54724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r>
              <a:rPr lang="ru-RU" sz="1600" b="1" dirty="0" smtClean="0"/>
              <a:t>8. Регистрация права собственности на предоставленный земельный участок</a:t>
            </a:r>
          </a:p>
          <a:p>
            <a:pPr algn="ctr">
              <a:defRPr/>
            </a:pPr>
            <a:endParaRPr lang="ru-RU" sz="1600" dirty="0" smtClean="0"/>
          </a:p>
          <a:p>
            <a:pPr algn="ctr">
              <a:defRPr/>
            </a:pPr>
            <a:endParaRPr lang="ru-RU" sz="3600" dirty="0"/>
          </a:p>
        </p:txBody>
      </p:sp>
      <p:sp>
        <p:nvSpPr>
          <p:cNvPr id="30" name="Стрелка вниз 29"/>
          <p:cNvSpPr/>
          <p:nvPr/>
        </p:nvSpPr>
        <p:spPr>
          <a:xfrm>
            <a:off x="10347433" y="331076"/>
            <a:ext cx="651641" cy="32266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низ 30"/>
          <p:cNvSpPr/>
          <p:nvPr/>
        </p:nvSpPr>
        <p:spPr>
          <a:xfrm>
            <a:off x="5612523" y="5696606"/>
            <a:ext cx="651641" cy="3783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низ 31"/>
          <p:cNvSpPr/>
          <p:nvPr/>
        </p:nvSpPr>
        <p:spPr>
          <a:xfrm>
            <a:off x="5633544" y="4414345"/>
            <a:ext cx="651641" cy="3783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низ 32"/>
          <p:cNvSpPr/>
          <p:nvPr/>
        </p:nvSpPr>
        <p:spPr>
          <a:xfrm>
            <a:off x="5707117" y="3163614"/>
            <a:ext cx="651641" cy="3783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2012</TotalTime>
  <Words>770</Words>
  <Application>Microsoft Office PowerPoint</Application>
  <PresentationFormat>Произвольный</PresentationFormat>
  <Paragraphs>109</Paragraphs>
  <Slides>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Алгоритм (памятка) по предоставлению земельных участков гражданам, имеющим трех и более детей,  в собственность бесплатно в целях реализации закона области от 08.04.2015  №3627-ОЗ  (в редакции закона области от 28.12.2017 № 4271-ОЗ) </vt:lpstr>
      <vt:lpstr>Порядок постановки граждан, имеющих трех и более детей, на учет  в качестве лиц, имеющих право на предоставление земельных участков  в собственность бесплатно</vt:lpstr>
      <vt:lpstr>Слайд 3</vt:lpstr>
      <vt:lpstr>Порядок предоставления земельных участков гражданам, имеющим трех и более детей, в собственность бесплатно</vt:lpstr>
      <vt:lpstr>Слайд 5</vt:lpstr>
      <vt:lpstr>Слайд 6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Повышение эффективности использования земель сельскохозяйственного назначения и развития сельских территорий</dc:title>
  <dc:creator>RePack by Diakov</dc:creator>
  <cp:lastModifiedBy>Garmanova_ON</cp:lastModifiedBy>
  <cp:revision>278</cp:revision>
  <dcterms:created xsi:type="dcterms:W3CDTF">2014-11-09T17:28:46Z</dcterms:created>
  <dcterms:modified xsi:type="dcterms:W3CDTF">2018-06-05T05:41:46Z</dcterms:modified>
</cp:coreProperties>
</file>